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7d3de1342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7d3de1342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2d7bfd2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c2d7bfd2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21750b70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821750b70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821750b70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821750b70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21750b70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821750b70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21750b70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821750b70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821750b70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821750b70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21750b70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821750b70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D2E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182775" y="4113225"/>
            <a:ext cx="961225" cy="1030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10908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Exciting Learning Ahead at Hollingwood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227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Half Term Four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44225"/>
            <a:ext cx="1250475" cy="12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Nursery - Saplings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31575" y="1187575"/>
            <a:ext cx="3743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Language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and use who,what,where in simple questions.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longer sentences.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understanding of simple concepts ( e.g fast/slow, good/bad 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31575" y="2268600"/>
            <a:ext cx="2154900" cy="2662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 Texts</a:t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281025" y="1187575"/>
            <a:ext cx="2406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Literacy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Distinguish between the different marks they make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Enjoy rhythmic and musical activity with percussion instruments, actions, 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rhymes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songs. Joining in with words of familiar songs and rhymes.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692675" y="2268600"/>
            <a:ext cx="1588500" cy="1687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Rhyme Time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 Focus - </a:t>
            </a: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r h b f </a:t>
            </a:r>
            <a:endParaRPr b="1" sz="1104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692675" y="3955925"/>
            <a:ext cx="3265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the World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4023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Learn that they have similarities and differences that connect them to, and distinguish them from, others. 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Celebrations such as  Mother’s Day, Easter, Ramadan and Eid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281025" y="2571750"/>
            <a:ext cx="3079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Expressive Arts and Design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Begin to make believe by pretending using sounds, movements, words, objects. 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Show an interest in the way sound makers and instruments sound and experiments with ways of playing them, e.g. </a:t>
            </a:r>
            <a:r>
              <a:rPr i="1"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loud/quiet, fast/slow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79397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 to compare and recognise changes in numbers of things, using words like more, lots or ‘same’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Development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body strength through coordination, balance and agility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the foundations of a handwriting style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055525" y="3955925"/>
            <a:ext cx="2057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PSED 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Increasingly independently put on and take off simple clothing items such as hats, unzipped jackets, wellington boots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75" y="2632275"/>
            <a:ext cx="944575" cy="8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75" y="3947000"/>
            <a:ext cx="882737" cy="8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7238" y="2632275"/>
            <a:ext cx="836901" cy="10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9625" y="3947000"/>
            <a:ext cx="1113450" cy="7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39075" y="35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Reception - Apple and Pear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31575" y="1187575"/>
            <a:ext cx="3743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Language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language during play to imitate others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to 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others with increasing attention and respond in appropriate ways, comment, question or action.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multi-part instructions by 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others.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40425" y="2268600"/>
            <a:ext cx="2154900" cy="2662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 Texts</a:t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281025" y="1187575"/>
            <a:ext cx="2406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Literacy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meaning to marks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full name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 to write cvc words, phrases and  simple sentences in meaningful contexts.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vocabulary from stories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79397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26" lvl="0" marL="76274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Length, height and time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26" lvl="0" marL="76274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Exploring numbers 9 and 10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26" lvl="0" marL="76274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Exploring 3D shapes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692675" y="2268600"/>
            <a:ext cx="1588500" cy="1687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 with double letters, longer words, words with two or more digraphs, words ending in –ing, compound words, words with s /z/ in the middle, words with –s /s/ /z/ end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281025" y="2571750"/>
            <a:ext cx="3079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Expressive Arts and Design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Mother’s Day cards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the equipment to create a model of a rockets or an alien.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Music: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about different styles of music while also finding the rhythm and pulse in songs.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Development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body strength through coordination, balance and agility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the foundations of a handwriting style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6055525" y="3955925"/>
            <a:ext cx="2057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PSED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Happy Mind - The Relate module.  We will talk about our friends and how we listen and respond to them.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692675" y="3955925"/>
            <a:ext cx="3265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the World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4023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at the features of planets and space. Searching for signs of spring by going on a Spring Walk. Celebrations such as  Mother’s Day, Easter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Ramadan and Eid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25" y="2733000"/>
            <a:ext cx="951700" cy="9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6300" y="2733000"/>
            <a:ext cx="907775" cy="9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925" y="3791525"/>
            <a:ext cx="951706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3904" y="3791525"/>
            <a:ext cx="852570" cy="9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1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Place Value within 50. 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Counting in groups of 10’s to 50.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</a:t>
            </a:r>
            <a:r>
              <a:rPr lang="en-GB" sz="1200">
                <a:solidFill>
                  <a:schemeClr val="dk2"/>
                </a:solidFill>
              </a:rPr>
              <a:t>umbers</a:t>
            </a:r>
            <a:r>
              <a:rPr lang="en-GB" sz="1200">
                <a:solidFill>
                  <a:schemeClr val="dk2"/>
                </a:solidFill>
              </a:rPr>
              <a:t> 20 - 50 and how they are made.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Instructions, Recount, Book Reviews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Children’s own choice from the library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Art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Shape and colour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Learning to log on to, and use Purple Mash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Animals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DT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Making and evaluating puppets.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</a:t>
            </a:r>
            <a:r>
              <a:rPr b="1" lang="en-GB" sz="1600" u="sng">
                <a:solidFill>
                  <a:schemeClr val="dk2"/>
                </a:solidFill>
              </a:rPr>
              <a:t>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Angry Arthur -</a:t>
            </a:r>
            <a:r>
              <a:rPr lang="en-GB" sz="1300">
                <a:solidFill>
                  <a:schemeClr val="dk2"/>
                </a:solidFill>
              </a:rPr>
              <a:t> </a:t>
            </a:r>
            <a:r>
              <a:rPr lang="en-GB" sz="1200">
                <a:solidFill>
                  <a:schemeClr val="dk2"/>
                </a:solidFill>
              </a:rPr>
              <a:t>Recognising emotions.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Sound Pattern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(Theme - </a:t>
            </a:r>
            <a:r>
              <a:rPr lang="en-GB" sz="1200">
                <a:solidFill>
                  <a:schemeClr val="dk2"/>
                </a:solidFill>
              </a:rPr>
              <a:t>Fairy Tales</a:t>
            </a:r>
            <a:r>
              <a:rPr lang="en-GB" sz="1200">
                <a:solidFill>
                  <a:schemeClr val="dk2"/>
                </a:solidFill>
              </a:rPr>
              <a:t>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Icommunicate -  Playtime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Pilates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Stories about Ramadan, Eid and Easter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275" y="3282825"/>
            <a:ext cx="466250" cy="5257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463" y="3375050"/>
            <a:ext cx="1266825" cy="1447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2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Length and Height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Mass, Capacity and Temperature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Narrative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Character Description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Tenses, Sentence types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 range of little wandle reading  books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History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Flying Women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Questioning</a:t>
            </a:r>
            <a:r>
              <a:rPr lang="en-GB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Coding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DT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Bendy Bags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2692675" y="2544550"/>
            <a:ext cx="1491000" cy="1697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 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Feeling safe in different situations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Contrasting dynamics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Theme: Space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Gymnastics</a:t>
            </a:r>
            <a:r>
              <a:rPr b="1" lang="en-GB" sz="1600" u="sng">
                <a:solidFill>
                  <a:schemeClr val="dk2"/>
                </a:solidFill>
              </a:rPr>
              <a:t> 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Ball skills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428102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 range of Roald Dahl books 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0" y="3839725"/>
            <a:ext cx="998700" cy="9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500" y="1971300"/>
            <a:ext cx="483075" cy="4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4375" y="3696250"/>
            <a:ext cx="847425" cy="11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4462" y="3289749"/>
            <a:ext cx="847425" cy="94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3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Length and </a:t>
            </a:r>
            <a:r>
              <a:rPr lang="en-GB" sz="1200">
                <a:solidFill>
                  <a:schemeClr val="dk2"/>
                </a:solidFill>
              </a:rPr>
              <a:t>Perimeter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Fractions</a:t>
            </a:r>
            <a:r>
              <a:rPr lang="en-GB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So You Think You’ve Got It Bad? </a:t>
            </a:r>
            <a:r>
              <a:rPr lang="en-GB" sz="1200">
                <a:solidFill>
                  <a:schemeClr val="dk2"/>
                </a:solidFill>
              </a:rPr>
              <a:t>Chase</a:t>
            </a:r>
            <a:r>
              <a:rPr lang="en-GB" sz="1200">
                <a:solidFill>
                  <a:schemeClr val="dk2"/>
                </a:solidFill>
              </a:rPr>
              <a:t> Strathie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The Wild Robot by Peter Brown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Egyptians</a:t>
            </a:r>
            <a:r>
              <a:rPr lang="en-GB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History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Roman Empire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412625" y="1187575"/>
            <a:ext cx="15363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Light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Geography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Peru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4281025" y="2571750"/>
            <a:ext cx="47676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</a:t>
            </a:r>
            <a:r>
              <a:rPr b="1" lang="en-GB" sz="1600" u="sng">
                <a:solidFill>
                  <a:schemeClr val="dk2"/>
                </a:solidFill>
              </a:rPr>
              <a:t>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1"/>
                </a:solidFill>
                <a:highlight>
                  <a:srgbClr val="D9D2E9"/>
                </a:highlight>
              </a:rPr>
              <a:t>Explain how food contributes to a balanced lifestyle.</a:t>
            </a:r>
            <a:endParaRPr sz="950">
              <a:solidFill>
                <a:schemeClr val="dk1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1"/>
                </a:solidFill>
                <a:highlight>
                  <a:srgbClr val="D9D2E9"/>
                </a:highlight>
              </a:rPr>
              <a:t>Make choices about the food I eat and I can tell you what affects</a:t>
            </a:r>
            <a:endParaRPr sz="950">
              <a:solidFill>
                <a:schemeClr val="dk1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1"/>
                </a:solidFill>
                <a:highlight>
                  <a:srgbClr val="D9D2E9"/>
                </a:highlight>
              </a:rPr>
              <a:t> the choices I make.Understand how drinks contribute to a </a:t>
            </a:r>
            <a:endParaRPr sz="950">
              <a:solidFill>
                <a:schemeClr val="dk1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1"/>
                </a:solidFill>
                <a:highlight>
                  <a:srgbClr val="D9D2E9"/>
                </a:highlight>
              </a:rPr>
              <a:t>balanced lifestyle.</a:t>
            </a:r>
            <a:endParaRPr sz="950">
              <a:solidFill>
                <a:schemeClr val="dk1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58468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9D2E9"/>
                </a:highlight>
              </a:rPr>
              <a:t>Pentatonic melodies and composition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6088950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Gymnastics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Hockey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44409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9D2E9"/>
                </a:highlight>
              </a:rPr>
              <a:t>Classroom </a:t>
            </a:r>
            <a:r>
              <a:rPr lang="en-GB" sz="1200">
                <a:solidFill>
                  <a:schemeClr val="dk1"/>
                </a:solidFill>
                <a:highlight>
                  <a:srgbClr val="D9D2E9"/>
                </a:highlight>
              </a:rPr>
              <a:t>objects</a:t>
            </a:r>
            <a:endParaRPr sz="1200">
              <a:solidFill>
                <a:schemeClr val="dk1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2692675" y="3955925"/>
            <a:ext cx="16509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Butterfly</a:t>
            </a:r>
            <a:r>
              <a:rPr lang="en-GB" sz="1200">
                <a:solidFill>
                  <a:schemeClr val="dk2"/>
                </a:solidFill>
              </a:rPr>
              <a:t> Lion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 rotWithShape="1">
          <a:blip r:embed="rId3">
            <a:alphaModFix/>
          </a:blip>
          <a:srcRect b="10294" l="15818" r="16582" t="9911"/>
          <a:stretch/>
        </p:blipFill>
        <p:spPr>
          <a:xfrm>
            <a:off x="8178049" y="2777325"/>
            <a:ext cx="770874" cy="91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7175" y="3722300"/>
            <a:ext cx="871450" cy="11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600" y="3824850"/>
            <a:ext cx="871450" cy="9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4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Fractions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Decimals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Narrative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Book review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Robots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Scotland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Sikhism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Animation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The internet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States of matter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Geography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Hawaii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PSHE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</a:rPr>
              <a:t>The </a:t>
            </a:r>
            <a:r>
              <a:rPr lang="en-GB" sz="700">
                <a:solidFill>
                  <a:schemeClr val="dk2"/>
                </a:solidFill>
              </a:rPr>
              <a:t>Proudest</a:t>
            </a:r>
            <a:r>
              <a:rPr lang="en-GB" sz="700">
                <a:solidFill>
                  <a:schemeClr val="dk2"/>
                </a:solidFill>
              </a:rPr>
              <a:t> Blue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</a:rPr>
              <a:t>Cultural heritage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</a:rPr>
              <a:t>How</a:t>
            </a:r>
            <a:r>
              <a:rPr lang="en-GB" sz="700">
                <a:solidFill>
                  <a:schemeClr val="dk2"/>
                </a:solidFill>
              </a:rPr>
              <a:t> my family and friends support me. 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</a:rPr>
              <a:t>Showing respect.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</a:rPr>
              <a:t>Strategies</a:t>
            </a:r>
            <a:r>
              <a:rPr lang="en-GB" sz="700">
                <a:solidFill>
                  <a:schemeClr val="dk2"/>
                </a:solidFill>
              </a:rPr>
              <a:t> to deal with bullying.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2"/>
                </a:solidFill>
              </a:rPr>
              <a:t>Impacts of bullying. 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Haiku music and performance.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Hockey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Gymnastics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58695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Who I am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Where I live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Numbers and dates. 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Highland Falcon Thief 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94" y="3356450"/>
            <a:ext cx="915000" cy="14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4000" y="3397222"/>
            <a:ext cx="915000" cy="138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6425" y="3129218"/>
            <a:ext cx="1403500" cy="70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0700" y="2508775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5 - Beech and Chestnut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Perimeter and Area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Statistics 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Shape 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Diary Writing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Narrative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Spooky stories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Space 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Climate change  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4281025" y="1187575"/>
            <a:ext cx="1491000" cy="893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Forgiveness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Art 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Egyptian Art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William Morris 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Earth and space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DT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Sewing - Lavender bags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4281025" y="2251125"/>
            <a:ext cx="1491000" cy="1641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Parental </a:t>
            </a:r>
            <a:r>
              <a:rPr lang="en-GB" sz="1100">
                <a:solidFill>
                  <a:schemeClr val="dk2"/>
                </a:solidFill>
              </a:rPr>
              <a:t>separations</a:t>
            </a:r>
            <a:r>
              <a:rPr b="1" lang="en-GB" sz="1600" u="sng">
                <a:solidFill>
                  <a:schemeClr val="dk2"/>
                </a:solidFill>
              </a:rPr>
              <a:t> 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Blues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Badminton 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Gymnastics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58695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Celebrations</a:t>
            </a:r>
            <a:r>
              <a:rPr b="1" lang="en-GB" sz="1600" u="sng">
                <a:solidFill>
                  <a:schemeClr val="dk2"/>
                </a:solidFill>
              </a:rPr>
              <a:t> 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Space boy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Spooky stories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275" y="2873916"/>
            <a:ext cx="845624" cy="92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276" y="3625425"/>
            <a:ext cx="845624" cy="12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299" y="3064232"/>
            <a:ext cx="1017700" cy="139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2098" y="3955925"/>
            <a:ext cx="651141" cy="9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6 - Oak and Sycamore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Statistics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Geometry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Reasoning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Diary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Story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World Book Day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Various Extracts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Jewish Festivals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Programming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Art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Video Games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History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Early Islamic </a:t>
            </a:r>
            <a:r>
              <a:rPr lang="en-GB" sz="1200">
                <a:solidFill>
                  <a:schemeClr val="dk2"/>
                </a:solidFill>
              </a:rPr>
              <a:t>Civilisation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Substances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Peer Pressure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Consent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Expressing Needs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Water Safety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Film Music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Gymnastics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Badminton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58695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Spanish Portraits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Skellig - David Almond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The Doll Twin - Janine Beacham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447" y="4390972"/>
            <a:ext cx="324000" cy="5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450" y="4014883"/>
            <a:ext cx="324000" cy="51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404" y="3472906"/>
            <a:ext cx="917451" cy="14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575" y="3478750"/>
            <a:ext cx="917450" cy="14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1450" y="2627400"/>
            <a:ext cx="324000" cy="462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